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Syne"/>
      <p:regular r:id="rId15"/>
    </p:embeddedFont>
    <p:embeddedFont>
      <p:font typeface="Syne"/>
      <p:regular r:id="rId16"/>
    </p:embeddedFont>
    <p:embeddedFont>
      <p:font typeface="Arimo"/>
      <p:regular r:id="rId17"/>
    </p:embeddedFont>
    <p:embeddedFont>
      <p:font typeface="Arimo"/>
      <p:regular r:id="rId18"/>
    </p:embeddedFont>
    <p:embeddedFont>
      <p:font typeface="Arimo"/>
      <p:regular r:id="rId19"/>
    </p:embeddedFont>
    <p:embeddedFont>
      <p:font typeface="Arimo"/>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37724" y="3008709"/>
            <a:ext cx="5632490"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Payroll System</a:t>
            </a:r>
            <a:endParaRPr lang="en-US" sz="4400" dirty="0"/>
          </a:p>
        </p:txBody>
      </p:sp>
      <p:sp>
        <p:nvSpPr>
          <p:cNvPr id="5" name="Text 2"/>
          <p:cNvSpPr/>
          <p:nvPr/>
        </p:nvSpPr>
        <p:spPr>
          <a:xfrm>
            <a:off x="837724" y="4071699"/>
            <a:ext cx="12954952" cy="1149072"/>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This presentation will guide you through the implementation of a payroll system using C++. We will cover the key features, including adding, viewing, searching, deleting, and updating employee records. We will also explore the use of file handling and data manipulation techniques to manage employee data efficiently.</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294215"/>
            <a:ext cx="6139696"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Employee Structure</a:t>
            </a:r>
            <a:endParaRPr lang="en-US" sz="4400" dirty="0"/>
          </a:p>
        </p:txBody>
      </p:sp>
      <p:sp>
        <p:nvSpPr>
          <p:cNvPr id="3" name="Text 1"/>
          <p:cNvSpPr/>
          <p:nvPr/>
        </p:nvSpPr>
        <p:spPr>
          <a:xfrm>
            <a:off x="837724" y="3596521"/>
            <a:ext cx="3068598" cy="351949"/>
          </a:xfrm>
          <a:prstGeom prst="rect">
            <a:avLst/>
          </a:prstGeom>
          <a:noFill/>
          <a:ln/>
        </p:spPr>
        <p:txBody>
          <a:bodyPr wrap="none" lIns="0" tIns="0" rIns="0" bIns="0" rtlCol="0" anchor="t"/>
          <a:lstStyle/>
          <a:p>
            <a:pPr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Employee Structure</a:t>
            </a:r>
            <a:endParaRPr lang="en-US" sz="2200" dirty="0"/>
          </a:p>
        </p:txBody>
      </p:sp>
      <p:sp>
        <p:nvSpPr>
          <p:cNvPr id="4" name="Text 2"/>
          <p:cNvSpPr/>
          <p:nvPr/>
        </p:nvSpPr>
        <p:spPr>
          <a:xfrm>
            <a:off x="837724" y="4187785"/>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core of our payroll system is the Employee structure. It stores essential information about each employee, including their ID, name, hours worked, hourly rate, salary, deductions, and bonus.</a:t>
            </a:r>
            <a:endParaRPr lang="en-US" sz="1850" dirty="0"/>
          </a:p>
        </p:txBody>
      </p:sp>
      <p:sp>
        <p:nvSpPr>
          <p:cNvPr id="5" name="Text 3"/>
          <p:cNvSpPr/>
          <p:nvPr/>
        </p:nvSpPr>
        <p:spPr>
          <a:xfrm>
            <a:off x="7614761" y="3596521"/>
            <a:ext cx="2816185" cy="351949"/>
          </a:xfrm>
          <a:prstGeom prst="rect">
            <a:avLst/>
          </a:prstGeom>
          <a:noFill/>
          <a:ln/>
        </p:spPr>
        <p:txBody>
          <a:bodyPr wrap="none" lIns="0" tIns="0" rIns="0" bIns="0" rtlCol="0" anchor="t"/>
          <a:lstStyle/>
          <a:p>
            <a:pPr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Data Storage</a:t>
            </a:r>
            <a:endParaRPr lang="en-US" sz="2200" dirty="0"/>
          </a:p>
        </p:txBody>
      </p:sp>
      <p:sp>
        <p:nvSpPr>
          <p:cNvPr id="6" name="Text 4"/>
          <p:cNvSpPr/>
          <p:nvPr/>
        </p:nvSpPr>
        <p:spPr>
          <a:xfrm>
            <a:off x="7614761" y="4187785"/>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Employee data is stored in a text file named "employees.txt". Each line represents an employee record, with data fields separated by commas.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37724" y="2051804"/>
            <a:ext cx="5776436"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Adding Employees</a:t>
            </a:r>
            <a:endParaRPr lang="en-US" sz="4400" dirty="0"/>
          </a:p>
        </p:txBody>
      </p:sp>
      <p:sp>
        <p:nvSpPr>
          <p:cNvPr id="5" name="Shape 2"/>
          <p:cNvSpPr/>
          <p:nvPr/>
        </p:nvSpPr>
        <p:spPr>
          <a:xfrm>
            <a:off x="837724" y="3383994"/>
            <a:ext cx="538520" cy="538520"/>
          </a:xfrm>
          <a:prstGeom prst="roundRect">
            <a:avLst>
              <a:gd name="adj" fmla="val 6668"/>
            </a:avLst>
          </a:prstGeom>
          <a:solidFill>
            <a:srgbClr val="2B2952"/>
          </a:solidFill>
          <a:ln/>
        </p:spPr>
      </p:sp>
      <p:sp>
        <p:nvSpPr>
          <p:cNvPr id="6" name="Text 3"/>
          <p:cNvSpPr/>
          <p:nvPr/>
        </p:nvSpPr>
        <p:spPr>
          <a:xfrm>
            <a:off x="1041083" y="3484245"/>
            <a:ext cx="131802"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1</a:t>
            </a:r>
            <a:endParaRPr lang="en-US" sz="2650" dirty="0"/>
          </a:p>
        </p:txBody>
      </p:sp>
      <p:sp>
        <p:nvSpPr>
          <p:cNvPr id="7" name="Text 4"/>
          <p:cNvSpPr/>
          <p:nvPr/>
        </p:nvSpPr>
        <p:spPr>
          <a:xfrm>
            <a:off x="1615559" y="3383994"/>
            <a:ext cx="2816185"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User Input</a:t>
            </a:r>
            <a:endParaRPr lang="en-US" sz="2200" dirty="0"/>
          </a:p>
        </p:txBody>
      </p:sp>
      <p:sp>
        <p:nvSpPr>
          <p:cNvPr id="8" name="Text 5"/>
          <p:cNvSpPr/>
          <p:nvPr/>
        </p:nvSpPr>
        <p:spPr>
          <a:xfrm>
            <a:off x="1615559" y="3879533"/>
            <a:ext cx="3380899" cy="2298144"/>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addEmployee function prompts the user to enter employee details, including their ID, name, hours worked, hourly rate, deduction, and bonus.</a:t>
            </a:r>
            <a:endParaRPr lang="en-US" sz="1850" dirty="0"/>
          </a:p>
        </p:txBody>
      </p:sp>
      <p:sp>
        <p:nvSpPr>
          <p:cNvPr id="9" name="Shape 6"/>
          <p:cNvSpPr/>
          <p:nvPr/>
        </p:nvSpPr>
        <p:spPr>
          <a:xfrm>
            <a:off x="5235773" y="3383994"/>
            <a:ext cx="538520" cy="538520"/>
          </a:xfrm>
          <a:prstGeom prst="roundRect">
            <a:avLst>
              <a:gd name="adj" fmla="val 6668"/>
            </a:avLst>
          </a:prstGeom>
          <a:solidFill>
            <a:srgbClr val="2B2952"/>
          </a:solidFill>
          <a:ln/>
        </p:spPr>
      </p:sp>
      <p:sp>
        <p:nvSpPr>
          <p:cNvPr id="10" name="Text 7"/>
          <p:cNvSpPr/>
          <p:nvPr/>
        </p:nvSpPr>
        <p:spPr>
          <a:xfrm>
            <a:off x="5399603" y="3484245"/>
            <a:ext cx="210860"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2</a:t>
            </a:r>
            <a:endParaRPr lang="en-US" sz="2650" dirty="0"/>
          </a:p>
        </p:txBody>
      </p:sp>
      <p:sp>
        <p:nvSpPr>
          <p:cNvPr id="11" name="Text 8"/>
          <p:cNvSpPr/>
          <p:nvPr/>
        </p:nvSpPr>
        <p:spPr>
          <a:xfrm>
            <a:off x="6013609" y="3383994"/>
            <a:ext cx="2826782"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Salary Calculation</a:t>
            </a:r>
            <a:endParaRPr lang="en-US" sz="2200" dirty="0"/>
          </a:p>
        </p:txBody>
      </p:sp>
      <p:sp>
        <p:nvSpPr>
          <p:cNvPr id="12" name="Text 9"/>
          <p:cNvSpPr/>
          <p:nvPr/>
        </p:nvSpPr>
        <p:spPr>
          <a:xfrm>
            <a:off x="6013609" y="3879533"/>
            <a:ext cx="3380899" cy="1915120"/>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calculateSalary function calculates the employee's salary based on their hours worked, hourly rate, deduction, and bonus.</a:t>
            </a:r>
            <a:endParaRPr lang="en-US" sz="1850" dirty="0"/>
          </a:p>
        </p:txBody>
      </p:sp>
      <p:sp>
        <p:nvSpPr>
          <p:cNvPr id="13" name="Shape 10"/>
          <p:cNvSpPr/>
          <p:nvPr/>
        </p:nvSpPr>
        <p:spPr>
          <a:xfrm>
            <a:off x="9633823" y="3383994"/>
            <a:ext cx="538520" cy="538520"/>
          </a:xfrm>
          <a:prstGeom prst="roundRect">
            <a:avLst>
              <a:gd name="adj" fmla="val 6668"/>
            </a:avLst>
          </a:prstGeom>
          <a:solidFill>
            <a:srgbClr val="2B2952"/>
          </a:solidFill>
          <a:ln/>
        </p:spPr>
      </p:sp>
      <p:sp>
        <p:nvSpPr>
          <p:cNvPr id="14" name="Text 11"/>
          <p:cNvSpPr/>
          <p:nvPr/>
        </p:nvSpPr>
        <p:spPr>
          <a:xfrm>
            <a:off x="9794677" y="3484245"/>
            <a:ext cx="216694"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3</a:t>
            </a:r>
            <a:endParaRPr lang="en-US" sz="2650" dirty="0"/>
          </a:p>
        </p:txBody>
      </p:sp>
      <p:sp>
        <p:nvSpPr>
          <p:cNvPr id="15" name="Text 12"/>
          <p:cNvSpPr/>
          <p:nvPr/>
        </p:nvSpPr>
        <p:spPr>
          <a:xfrm>
            <a:off x="10411658" y="3383994"/>
            <a:ext cx="2816185"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File Writing</a:t>
            </a:r>
            <a:endParaRPr lang="en-US" sz="2200" dirty="0"/>
          </a:p>
        </p:txBody>
      </p:sp>
      <p:sp>
        <p:nvSpPr>
          <p:cNvPr id="16" name="Text 13"/>
          <p:cNvSpPr/>
          <p:nvPr/>
        </p:nvSpPr>
        <p:spPr>
          <a:xfrm>
            <a:off x="10411658" y="3879533"/>
            <a:ext cx="3380899"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employee data is then written to the "employees.txt" file, appending it to the existing records.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37724" y="2138601"/>
            <a:ext cx="6010751"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Viewing Employees</a:t>
            </a:r>
            <a:endParaRPr lang="en-US" sz="4400" dirty="0"/>
          </a:p>
        </p:txBody>
      </p:sp>
      <p:sp>
        <p:nvSpPr>
          <p:cNvPr id="5" name="Shape 2"/>
          <p:cNvSpPr/>
          <p:nvPr/>
        </p:nvSpPr>
        <p:spPr>
          <a:xfrm>
            <a:off x="837724" y="3201591"/>
            <a:ext cx="4158734" cy="2889290"/>
          </a:xfrm>
          <a:prstGeom prst="roundRect">
            <a:avLst>
              <a:gd name="adj" fmla="val 1243"/>
            </a:avLst>
          </a:prstGeom>
          <a:solidFill>
            <a:srgbClr val="2B2952"/>
          </a:solidFill>
          <a:ln/>
        </p:spPr>
      </p:sp>
      <p:sp>
        <p:nvSpPr>
          <p:cNvPr id="6" name="Text 3"/>
          <p:cNvSpPr/>
          <p:nvPr/>
        </p:nvSpPr>
        <p:spPr>
          <a:xfrm>
            <a:off x="1077039" y="3440906"/>
            <a:ext cx="2816185"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File Reading</a:t>
            </a:r>
            <a:endParaRPr lang="en-US" sz="2200" dirty="0"/>
          </a:p>
        </p:txBody>
      </p:sp>
      <p:sp>
        <p:nvSpPr>
          <p:cNvPr id="7" name="Text 4"/>
          <p:cNvSpPr/>
          <p:nvPr/>
        </p:nvSpPr>
        <p:spPr>
          <a:xfrm>
            <a:off x="1077039" y="3936444"/>
            <a:ext cx="3680103" cy="1149072"/>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viewEmployees function reads employee data from the "employees.txt" file.</a:t>
            </a:r>
            <a:endParaRPr lang="en-US" sz="1850" dirty="0"/>
          </a:p>
        </p:txBody>
      </p:sp>
      <p:sp>
        <p:nvSpPr>
          <p:cNvPr id="8" name="Shape 5"/>
          <p:cNvSpPr/>
          <p:nvPr/>
        </p:nvSpPr>
        <p:spPr>
          <a:xfrm>
            <a:off x="5235773" y="3201591"/>
            <a:ext cx="4158734" cy="2889290"/>
          </a:xfrm>
          <a:prstGeom prst="roundRect">
            <a:avLst>
              <a:gd name="adj" fmla="val 1243"/>
            </a:avLst>
          </a:prstGeom>
          <a:solidFill>
            <a:srgbClr val="2B2952"/>
          </a:solidFill>
          <a:ln/>
        </p:spPr>
      </p:sp>
      <p:sp>
        <p:nvSpPr>
          <p:cNvPr id="9" name="Text 6"/>
          <p:cNvSpPr/>
          <p:nvPr/>
        </p:nvSpPr>
        <p:spPr>
          <a:xfrm>
            <a:off x="5475089" y="3440906"/>
            <a:ext cx="2816185"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Data Parsing</a:t>
            </a:r>
            <a:endParaRPr lang="en-US" sz="2200" dirty="0"/>
          </a:p>
        </p:txBody>
      </p:sp>
      <p:sp>
        <p:nvSpPr>
          <p:cNvPr id="10" name="Text 7"/>
          <p:cNvSpPr/>
          <p:nvPr/>
        </p:nvSpPr>
        <p:spPr>
          <a:xfrm>
            <a:off x="5475089" y="3936444"/>
            <a:ext cx="3680103" cy="1532096"/>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function parses each line of the file, extracting employee details and storing them in the Employee structure.</a:t>
            </a:r>
            <a:endParaRPr lang="en-US" sz="1850" dirty="0"/>
          </a:p>
        </p:txBody>
      </p:sp>
      <p:sp>
        <p:nvSpPr>
          <p:cNvPr id="11" name="Shape 8"/>
          <p:cNvSpPr/>
          <p:nvPr/>
        </p:nvSpPr>
        <p:spPr>
          <a:xfrm>
            <a:off x="9633823" y="3201591"/>
            <a:ext cx="4158734" cy="2889290"/>
          </a:xfrm>
          <a:prstGeom prst="roundRect">
            <a:avLst>
              <a:gd name="adj" fmla="val 1243"/>
            </a:avLst>
          </a:prstGeom>
          <a:solidFill>
            <a:srgbClr val="2B2952"/>
          </a:solidFill>
          <a:ln/>
        </p:spPr>
      </p:sp>
      <p:sp>
        <p:nvSpPr>
          <p:cNvPr id="12" name="Text 9"/>
          <p:cNvSpPr/>
          <p:nvPr/>
        </p:nvSpPr>
        <p:spPr>
          <a:xfrm>
            <a:off x="9873139" y="3440906"/>
            <a:ext cx="2967276" cy="351949"/>
          </a:xfrm>
          <a:prstGeom prst="rect">
            <a:avLst/>
          </a:prstGeom>
          <a:noFill/>
          <a:ln/>
        </p:spPr>
        <p:txBody>
          <a:bodyPr wrap="none" lIns="0" tIns="0" rIns="0" bIns="0" rtlCol="0" anchor="t"/>
          <a:lstStyle/>
          <a:p>
            <a:pP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Displaying Records</a:t>
            </a:r>
            <a:endParaRPr lang="en-US" sz="2200" dirty="0"/>
          </a:p>
        </p:txBody>
      </p:sp>
      <p:sp>
        <p:nvSpPr>
          <p:cNvPr id="13" name="Text 10"/>
          <p:cNvSpPr/>
          <p:nvPr/>
        </p:nvSpPr>
        <p:spPr>
          <a:xfrm>
            <a:off x="9873139" y="3936444"/>
            <a:ext cx="3680103" cy="1915120"/>
          </a:xfrm>
          <a:prstGeom prst="rect">
            <a:avLst/>
          </a:prstGeom>
          <a:noFill/>
          <a:ln/>
        </p:spPr>
        <p:txBody>
          <a:bodyPr wrap="square" lIns="0" tIns="0" rIns="0" bIns="0" rtlCol="0" anchor="t"/>
          <a:lstStyle/>
          <a:p>
            <a:pPr indent="0" marL="0">
              <a:lnSpc>
                <a:spcPts val="3000"/>
              </a:lnSpc>
              <a:buNone/>
            </a:pPr>
            <a:r>
              <a:rPr lang="en-US" sz="1850" dirty="0">
                <a:solidFill>
                  <a:srgbClr val="D9E1FF"/>
                </a:solidFill>
                <a:latin typeface="Arimo" pitchFamily="34" charset="0"/>
                <a:ea typeface="Arimo" pitchFamily="34" charset="-122"/>
                <a:cs typeface="Arimo" pitchFamily="34" charset="-120"/>
              </a:rPr>
              <a:t>The function then displays the employee records in a formatted table, providing a clear and organized view of the employee data.</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37724" y="2150626"/>
            <a:ext cx="6683693"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Searching Employees</a:t>
            </a:r>
            <a:endParaRPr lang="en-US" sz="4400" dirty="0"/>
          </a:p>
        </p:txBody>
      </p:sp>
      <p:pic>
        <p:nvPicPr>
          <p:cNvPr id="5" name="Image 1" descr="preencoded.png">    </p:cNvPr>
          <p:cNvPicPr>
            <a:picLocks noChangeAspect="1"/>
          </p:cNvPicPr>
          <p:nvPr/>
        </p:nvPicPr>
        <p:blipFill>
          <a:blip r:embed="rId2"/>
          <a:stretch>
            <a:fillRect/>
          </a:stretch>
        </p:blipFill>
        <p:spPr>
          <a:xfrm>
            <a:off x="837724" y="3213616"/>
            <a:ext cx="598408" cy="598408"/>
          </a:xfrm>
          <a:prstGeom prst="rect">
            <a:avLst/>
          </a:prstGeom>
        </p:spPr>
      </p:pic>
      <p:sp>
        <p:nvSpPr>
          <p:cNvPr id="6" name="Text 2"/>
          <p:cNvSpPr/>
          <p:nvPr/>
        </p:nvSpPr>
        <p:spPr>
          <a:xfrm>
            <a:off x="837724" y="4051340"/>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User Input</a:t>
            </a:r>
            <a:endParaRPr lang="en-US" sz="2200" dirty="0"/>
          </a:p>
        </p:txBody>
      </p:sp>
      <p:sp>
        <p:nvSpPr>
          <p:cNvPr id="7" name="Text 3"/>
          <p:cNvSpPr/>
          <p:nvPr/>
        </p:nvSpPr>
        <p:spPr>
          <a:xfrm>
            <a:off x="837724" y="4546878"/>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searchEmployeeByID function prompts the user to enter the ID of the employee they want to search for.</a:t>
            </a:r>
            <a:endParaRPr lang="en-US" sz="1850" dirty="0"/>
          </a:p>
        </p:txBody>
      </p:sp>
      <p:pic>
        <p:nvPicPr>
          <p:cNvPr id="8" name="Image 2" descr="preencoded.png">    </p:cNvPr>
          <p:cNvPicPr>
            <a:picLocks noChangeAspect="1"/>
          </p:cNvPicPr>
          <p:nvPr/>
        </p:nvPicPr>
        <p:blipFill>
          <a:blip r:embed="rId3"/>
          <a:stretch>
            <a:fillRect/>
          </a:stretch>
        </p:blipFill>
        <p:spPr>
          <a:xfrm>
            <a:off x="5275659" y="3213616"/>
            <a:ext cx="598408" cy="598408"/>
          </a:xfrm>
          <a:prstGeom prst="rect">
            <a:avLst/>
          </a:prstGeom>
        </p:spPr>
      </p:pic>
      <p:sp>
        <p:nvSpPr>
          <p:cNvPr id="9" name="Text 4"/>
          <p:cNvSpPr/>
          <p:nvPr/>
        </p:nvSpPr>
        <p:spPr>
          <a:xfrm>
            <a:off x="5275659" y="4051340"/>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File Reading</a:t>
            </a:r>
            <a:endParaRPr lang="en-US" sz="2200" dirty="0"/>
          </a:p>
        </p:txBody>
      </p:sp>
      <p:sp>
        <p:nvSpPr>
          <p:cNvPr id="10" name="Text 5"/>
          <p:cNvSpPr/>
          <p:nvPr/>
        </p:nvSpPr>
        <p:spPr>
          <a:xfrm>
            <a:off x="5275659" y="4546878"/>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function reads employee data from the "employees.txt" file, line by line.</a:t>
            </a:r>
            <a:endParaRPr lang="en-US" sz="1850" dirty="0"/>
          </a:p>
        </p:txBody>
      </p:sp>
      <p:pic>
        <p:nvPicPr>
          <p:cNvPr id="11" name="Image 3" descr="preencoded.png">    </p:cNvPr>
          <p:cNvPicPr>
            <a:picLocks noChangeAspect="1"/>
          </p:cNvPicPr>
          <p:nvPr/>
        </p:nvPicPr>
        <p:blipFill>
          <a:blip r:embed="rId4"/>
          <a:stretch>
            <a:fillRect/>
          </a:stretch>
        </p:blipFill>
        <p:spPr>
          <a:xfrm>
            <a:off x="9713595" y="3213616"/>
            <a:ext cx="598408" cy="598408"/>
          </a:xfrm>
          <a:prstGeom prst="rect">
            <a:avLst/>
          </a:prstGeom>
        </p:spPr>
      </p:pic>
      <p:sp>
        <p:nvSpPr>
          <p:cNvPr id="12" name="Text 6"/>
          <p:cNvSpPr/>
          <p:nvPr/>
        </p:nvSpPr>
        <p:spPr>
          <a:xfrm>
            <a:off x="9713595" y="4051340"/>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Record Matching</a:t>
            </a:r>
            <a:endParaRPr lang="en-US" sz="2200" dirty="0"/>
          </a:p>
        </p:txBody>
      </p:sp>
      <p:sp>
        <p:nvSpPr>
          <p:cNvPr id="13" name="Text 7"/>
          <p:cNvSpPr/>
          <p:nvPr/>
        </p:nvSpPr>
        <p:spPr>
          <a:xfrm>
            <a:off x="9713595" y="4546878"/>
            <a:ext cx="4079081"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function compares the entered ID with the ID of each employee record. If a match is found, the corresponding employee details are displayed.</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37724" y="925116"/>
            <a:ext cx="6148149" cy="704017"/>
          </a:xfrm>
          <a:prstGeom prst="rect">
            <a:avLst/>
          </a:prstGeom>
          <a:noFill/>
          <a:ln/>
        </p:spPr>
        <p:txBody>
          <a:bodyPr wrap="none" lIns="0" tIns="0" rIns="0" bIns="0" rtlCol="0" anchor="t"/>
          <a:lstStyle/>
          <a:p>
            <a:pPr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Deleting Employees</a:t>
            </a:r>
            <a:endParaRPr lang="en-US" sz="4400" dirty="0"/>
          </a:p>
        </p:txBody>
      </p:sp>
      <p:sp>
        <p:nvSpPr>
          <p:cNvPr id="5" name="Shape 2"/>
          <p:cNvSpPr/>
          <p:nvPr/>
        </p:nvSpPr>
        <p:spPr>
          <a:xfrm>
            <a:off x="1181457" y="1988106"/>
            <a:ext cx="30480" cy="5316260"/>
          </a:xfrm>
          <a:prstGeom prst="roundRect">
            <a:avLst>
              <a:gd name="adj" fmla="val 117806"/>
            </a:avLst>
          </a:prstGeom>
          <a:solidFill>
            <a:srgbClr val="44426B"/>
          </a:solidFill>
          <a:ln/>
        </p:spPr>
      </p:sp>
      <p:sp>
        <p:nvSpPr>
          <p:cNvPr id="6" name="Shape 3"/>
          <p:cNvSpPr/>
          <p:nvPr/>
        </p:nvSpPr>
        <p:spPr>
          <a:xfrm>
            <a:off x="1435477" y="2511266"/>
            <a:ext cx="837724" cy="30480"/>
          </a:xfrm>
          <a:prstGeom prst="roundRect">
            <a:avLst>
              <a:gd name="adj" fmla="val 117806"/>
            </a:avLst>
          </a:prstGeom>
          <a:solidFill>
            <a:srgbClr val="44426B"/>
          </a:solidFill>
          <a:ln/>
        </p:spPr>
      </p:sp>
      <p:sp>
        <p:nvSpPr>
          <p:cNvPr id="7" name="Shape 4"/>
          <p:cNvSpPr/>
          <p:nvPr/>
        </p:nvSpPr>
        <p:spPr>
          <a:xfrm>
            <a:off x="927437" y="2257306"/>
            <a:ext cx="538520" cy="538520"/>
          </a:xfrm>
          <a:prstGeom prst="roundRect">
            <a:avLst>
              <a:gd name="adj" fmla="val 6668"/>
            </a:avLst>
          </a:prstGeom>
          <a:solidFill>
            <a:srgbClr val="2B2952"/>
          </a:solidFill>
          <a:ln/>
        </p:spPr>
      </p:sp>
      <p:sp>
        <p:nvSpPr>
          <p:cNvPr id="8" name="Text 5"/>
          <p:cNvSpPr/>
          <p:nvPr/>
        </p:nvSpPr>
        <p:spPr>
          <a:xfrm>
            <a:off x="1130796" y="2357557"/>
            <a:ext cx="131802"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1</a:t>
            </a:r>
            <a:endParaRPr lang="en-US" sz="2650" dirty="0"/>
          </a:p>
        </p:txBody>
      </p:sp>
      <p:sp>
        <p:nvSpPr>
          <p:cNvPr id="9" name="Text 6"/>
          <p:cNvSpPr/>
          <p:nvPr/>
        </p:nvSpPr>
        <p:spPr>
          <a:xfrm>
            <a:off x="2513290" y="2227421"/>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User Input</a:t>
            </a:r>
            <a:endParaRPr lang="en-US" sz="2200" dirty="0"/>
          </a:p>
        </p:txBody>
      </p:sp>
      <p:sp>
        <p:nvSpPr>
          <p:cNvPr id="10" name="Text 7"/>
          <p:cNvSpPr/>
          <p:nvPr/>
        </p:nvSpPr>
        <p:spPr>
          <a:xfrm>
            <a:off x="2513290" y="2722959"/>
            <a:ext cx="11279386"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deleteEmployeeByID function prompts the user to enter the ID of the employee they want to delete.</a:t>
            </a:r>
            <a:endParaRPr lang="en-US" sz="1850" dirty="0"/>
          </a:p>
        </p:txBody>
      </p:sp>
      <p:sp>
        <p:nvSpPr>
          <p:cNvPr id="11" name="Shape 8"/>
          <p:cNvSpPr/>
          <p:nvPr/>
        </p:nvSpPr>
        <p:spPr>
          <a:xfrm>
            <a:off x="1435477" y="4107775"/>
            <a:ext cx="837724" cy="30480"/>
          </a:xfrm>
          <a:prstGeom prst="roundRect">
            <a:avLst>
              <a:gd name="adj" fmla="val 117806"/>
            </a:avLst>
          </a:prstGeom>
          <a:solidFill>
            <a:srgbClr val="44426B"/>
          </a:solidFill>
          <a:ln/>
        </p:spPr>
      </p:sp>
      <p:sp>
        <p:nvSpPr>
          <p:cNvPr id="12" name="Shape 9"/>
          <p:cNvSpPr/>
          <p:nvPr/>
        </p:nvSpPr>
        <p:spPr>
          <a:xfrm>
            <a:off x="927437" y="3853815"/>
            <a:ext cx="538520" cy="538520"/>
          </a:xfrm>
          <a:prstGeom prst="roundRect">
            <a:avLst>
              <a:gd name="adj" fmla="val 6668"/>
            </a:avLst>
          </a:prstGeom>
          <a:solidFill>
            <a:srgbClr val="2B2952"/>
          </a:solidFill>
          <a:ln/>
        </p:spPr>
      </p:sp>
      <p:sp>
        <p:nvSpPr>
          <p:cNvPr id="13" name="Text 10"/>
          <p:cNvSpPr/>
          <p:nvPr/>
        </p:nvSpPr>
        <p:spPr>
          <a:xfrm>
            <a:off x="1091267" y="3954066"/>
            <a:ext cx="210860"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2</a:t>
            </a:r>
            <a:endParaRPr lang="en-US" sz="2650" dirty="0"/>
          </a:p>
        </p:txBody>
      </p:sp>
      <p:sp>
        <p:nvSpPr>
          <p:cNvPr id="14" name="Text 11"/>
          <p:cNvSpPr/>
          <p:nvPr/>
        </p:nvSpPr>
        <p:spPr>
          <a:xfrm>
            <a:off x="2513290" y="3823930"/>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File Reading</a:t>
            </a:r>
            <a:endParaRPr lang="en-US" sz="2200" dirty="0"/>
          </a:p>
        </p:txBody>
      </p:sp>
      <p:sp>
        <p:nvSpPr>
          <p:cNvPr id="15" name="Text 12"/>
          <p:cNvSpPr/>
          <p:nvPr/>
        </p:nvSpPr>
        <p:spPr>
          <a:xfrm>
            <a:off x="2513290" y="4319468"/>
            <a:ext cx="11279386"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function reads employee data from the "employees.txt" file, line by line.</a:t>
            </a:r>
            <a:endParaRPr lang="en-US" sz="1850" dirty="0"/>
          </a:p>
        </p:txBody>
      </p:sp>
      <p:sp>
        <p:nvSpPr>
          <p:cNvPr id="16" name="Shape 13"/>
          <p:cNvSpPr/>
          <p:nvPr/>
        </p:nvSpPr>
        <p:spPr>
          <a:xfrm>
            <a:off x="1435477" y="5704284"/>
            <a:ext cx="837724" cy="30480"/>
          </a:xfrm>
          <a:prstGeom prst="roundRect">
            <a:avLst>
              <a:gd name="adj" fmla="val 117806"/>
            </a:avLst>
          </a:prstGeom>
          <a:solidFill>
            <a:srgbClr val="44426B"/>
          </a:solidFill>
          <a:ln/>
        </p:spPr>
      </p:sp>
      <p:sp>
        <p:nvSpPr>
          <p:cNvPr id="17" name="Shape 14"/>
          <p:cNvSpPr/>
          <p:nvPr/>
        </p:nvSpPr>
        <p:spPr>
          <a:xfrm>
            <a:off x="927437" y="5450324"/>
            <a:ext cx="538520" cy="538520"/>
          </a:xfrm>
          <a:prstGeom prst="roundRect">
            <a:avLst>
              <a:gd name="adj" fmla="val 6668"/>
            </a:avLst>
          </a:prstGeom>
          <a:solidFill>
            <a:srgbClr val="2B2952"/>
          </a:solidFill>
          <a:ln/>
        </p:spPr>
      </p:sp>
      <p:sp>
        <p:nvSpPr>
          <p:cNvPr id="18" name="Text 15"/>
          <p:cNvSpPr/>
          <p:nvPr/>
        </p:nvSpPr>
        <p:spPr>
          <a:xfrm>
            <a:off x="1088291" y="5550575"/>
            <a:ext cx="216694" cy="337899"/>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3</a:t>
            </a:r>
            <a:endParaRPr lang="en-US" sz="2650" dirty="0"/>
          </a:p>
        </p:txBody>
      </p:sp>
      <p:sp>
        <p:nvSpPr>
          <p:cNvPr id="19" name="Text 16"/>
          <p:cNvSpPr/>
          <p:nvPr/>
        </p:nvSpPr>
        <p:spPr>
          <a:xfrm>
            <a:off x="2513290" y="5420439"/>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Record Deletion</a:t>
            </a:r>
            <a:endParaRPr lang="en-US" sz="2200" dirty="0"/>
          </a:p>
        </p:txBody>
      </p:sp>
      <p:sp>
        <p:nvSpPr>
          <p:cNvPr id="20" name="Text 17"/>
          <p:cNvSpPr/>
          <p:nvPr/>
        </p:nvSpPr>
        <p:spPr>
          <a:xfrm>
            <a:off x="2513290" y="5915978"/>
            <a:ext cx="11279386"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If a match is found, the function skips writing the corresponding employee record to a temporary file. The original file is then deleted, and the temporary file is renamed to "employees.txt", effectively deleting the employee record.</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A33">
              <a:alpha val="80000"/>
            </a:srgbClr>
          </a:solidFill>
          <a:ln/>
        </p:spPr>
      </p:sp>
      <p:sp>
        <p:nvSpPr>
          <p:cNvPr id="4" name="Text 1"/>
          <p:cNvSpPr/>
          <p:nvPr/>
        </p:nvSpPr>
        <p:spPr>
          <a:xfrm>
            <a:off x="827008" y="651629"/>
            <a:ext cx="6389251" cy="694968"/>
          </a:xfrm>
          <a:prstGeom prst="rect">
            <a:avLst/>
          </a:prstGeom>
          <a:noFill/>
          <a:ln/>
        </p:spPr>
        <p:txBody>
          <a:bodyPr wrap="none" lIns="0" tIns="0" rIns="0" bIns="0" rtlCol="0" anchor="t"/>
          <a:lstStyle/>
          <a:p>
            <a:pPr indent="0" marL="0">
              <a:lnSpc>
                <a:spcPts val="5450"/>
              </a:lnSpc>
              <a:buNone/>
            </a:pPr>
            <a:r>
              <a:rPr lang="en-US" sz="4350" b="1" dirty="0">
                <a:solidFill>
                  <a:srgbClr val="FFFFFF"/>
                </a:solidFill>
                <a:latin typeface="Syne Bold" pitchFamily="34" charset="0"/>
                <a:ea typeface="Syne Bold" pitchFamily="34" charset="-122"/>
                <a:cs typeface="Syne Bold" pitchFamily="34" charset="-120"/>
              </a:rPr>
              <a:t>Updating Employees</a:t>
            </a:r>
            <a:endParaRPr lang="en-US" sz="4350" dirty="0"/>
          </a:p>
        </p:txBody>
      </p:sp>
      <p:pic>
        <p:nvPicPr>
          <p:cNvPr id="5" name="Image 1" descr="preencoded.png">    </p:cNvPr>
          <p:cNvPicPr>
            <a:picLocks noChangeAspect="1"/>
          </p:cNvPicPr>
          <p:nvPr/>
        </p:nvPicPr>
        <p:blipFill>
          <a:blip r:embed="rId2"/>
          <a:stretch>
            <a:fillRect/>
          </a:stretch>
        </p:blipFill>
        <p:spPr>
          <a:xfrm>
            <a:off x="827008" y="1701046"/>
            <a:ext cx="1181576" cy="1890474"/>
          </a:xfrm>
          <a:prstGeom prst="rect">
            <a:avLst/>
          </a:prstGeom>
        </p:spPr>
      </p:pic>
      <p:sp>
        <p:nvSpPr>
          <p:cNvPr id="6" name="Text 2"/>
          <p:cNvSpPr/>
          <p:nvPr/>
        </p:nvSpPr>
        <p:spPr>
          <a:xfrm>
            <a:off x="2363033" y="1937266"/>
            <a:ext cx="2780109" cy="347424"/>
          </a:xfrm>
          <a:prstGeom prst="rect">
            <a:avLst/>
          </a:prstGeom>
          <a:noFill/>
          <a:ln/>
        </p:spPr>
        <p:txBody>
          <a:bodyPr wrap="none" lIns="0" tIns="0" rIns="0" bIns="0" rtlCol="0" anchor="t"/>
          <a:lstStyle/>
          <a:p>
            <a:pPr algn="l" indent="0" marL="0">
              <a:lnSpc>
                <a:spcPts val="2700"/>
              </a:lnSpc>
              <a:buNone/>
            </a:pPr>
            <a:r>
              <a:rPr lang="en-US" sz="2150" b="1" dirty="0">
                <a:solidFill>
                  <a:srgbClr val="D9E1FF"/>
                </a:solidFill>
                <a:latin typeface="Syne Bold" pitchFamily="34" charset="0"/>
                <a:ea typeface="Syne Bold" pitchFamily="34" charset="-122"/>
                <a:cs typeface="Syne Bold" pitchFamily="34" charset="-120"/>
              </a:rPr>
              <a:t>User Input</a:t>
            </a:r>
            <a:endParaRPr lang="en-US" sz="2150" dirty="0"/>
          </a:p>
        </p:txBody>
      </p:sp>
      <p:sp>
        <p:nvSpPr>
          <p:cNvPr id="7" name="Text 3"/>
          <p:cNvSpPr/>
          <p:nvPr/>
        </p:nvSpPr>
        <p:spPr>
          <a:xfrm>
            <a:off x="2363033" y="2426375"/>
            <a:ext cx="11440358" cy="756285"/>
          </a:xfrm>
          <a:prstGeom prst="rect">
            <a:avLst/>
          </a:prstGeom>
          <a:noFill/>
          <a:ln/>
        </p:spPr>
        <p:txBody>
          <a:bodyPr wrap="square" lIns="0" tIns="0" rIns="0" bIns="0" rtlCol="0" anchor="t"/>
          <a:lstStyle/>
          <a:p>
            <a:pPr algn="l" indent="0" marL="0">
              <a:lnSpc>
                <a:spcPts val="2950"/>
              </a:lnSpc>
              <a:buNone/>
            </a:pPr>
            <a:r>
              <a:rPr lang="en-US" sz="1850" dirty="0">
                <a:solidFill>
                  <a:srgbClr val="D9E1FF"/>
                </a:solidFill>
                <a:latin typeface="Arimo" pitchFamily="34" charset="0"/>
                <a:ea typeface="Arimo" pitchFamily="34" charset="-122"/>
                <a:cs typeface="Arimo" pitchFamily="34" charset="-120"/>
              </a:rPr>
              <a:t>The updateEmployeeByID function prompts the user to enter the ID of the employee they want to update and then prompts for the new employee details.</a:t>
            </a:r>
            <a:endParaRPr lang="en-US" sz="1850" dirty="0"/>
          </a:p>
        </p:txBody>
      </p:sp>
      <p:pic>
        <p:nvPicPr>
          <p:cNvPr id="8" name="Image 2" descr="preencoded.png">    </p:cNvPr>
          <p:cNvPicPr>
            <a:picLocks noChangeAspect="1"/>
          </p:cNvPicPr>
          <p:nvPr/>
        </p:nvPicPr>
        <p:blipFill>
          <a:blip r:embed="rId3"/>
          <a:stretch>
            <a:fillRect/>
          </a:stretch>
        </p:blipFill>
        <p:spPr>
          <a:xfrm>
            <a:off x="827008" y="3591520"/>
            <a:ext cx="1181576" cy="1890474"/>
          </a:xfrm>
          <a:prstGeom prst="rect">
            <a:avLst/>
          </a:prstGeom>
        </p:spPr>
      </p:pic>
      <p:sp>
        <p:nvSpPr>
          <p:cNvPr id="9" name="Text 4"/>
          <p:cNvSpPr/>
          <p:nvPr/>
        </p:nvSpPr>
        <p:spPr>
          <a:xfrm>
            <a:off x="2363033" y="3827740"/>
            <a:ext cx="2780109" cy="347424"/>
          </a:xfrm>
          <a:prstGeom prst="rect">
            <a:avLst/>
          </a:prstGeom>
          <a:noFill/>
          <a:ln/>
        </p:spPr>
        <p:txBody>
          <a:bodyPr wrap="none" lIns="0" tIns="0" rIns="0" bIns="0" rtlCol="0" anchor="t"/>
          <a:lstStyle/>
          <a:p>
            <a:pPr algn="l" indent="0" marL="0">
              <a:lnSpc>
                <a:spcPts val="2700"/>
              </a:lnSpc>
              <a:buNone/>
            </a:pPr>
            <a:r>
              <a:rPr lang="en-US" sz="2150" b="1" dirty="0">
                <a:solidFill>
                  <a:srgbClr val="D9E1FF"/>
                </a:solidFill>
                <a:latin typeface="Syne Bold" pitchFamily="34" charset="0"/>
                <a:ea typeface="Syne Bold" pitchFamily="34" charset="-122"/>
                <a:cs typeface="Syne Bold" pitchFamily="34" charset="-120"/>
              </a:rPr>
              <a:t>File Reading</a:t>
            </a:r>
            <a:endParaRPr lang="en-US" sz="2150" dirty="0"/>
          </a:p>
        </p:txBody>
      </p:sp>
      <p:sp>
        <p:nvSpPr>
          <p:cNvPr id="10" name="Text 5"/>
          <p:cNvSpPr/>
          <p:nvPr/>
        </p:nvSpPr>
        <p:spPr>
          <a:xfrm>
            <a:off x="2363033" y="4316849"/>
            <a:ext cx="11440358" cy="378143"/>
          </a:xfrm>
          <a:prstGeom prst="rect">
            <a:avLst/>
          </a:prstGeom>
          <a:noFill/>
          <a:ln/>
        </p:spPr>
        <p:txBody>
          <a:bodyPr wrap="none" lIns="0" tIns="0" rIns="0" bIns="0" rtlCol="0" anchor="t"/>
          <a:lstStyle/>
          <a:p>
            <a:pPr algn="l" indent="0" marL="0">
              <a:lnSpc>
                <a:spcPts val="2950"/>
              </a:lnSpc>
              <a:buNone/>
            </a:pPr>
            <a:r>
              <a:rPr lang="en-US" sz="1850" dirty="0">
                <a:solidFill>
                  <a:srgbClr val="D9E1FF"/>
                </a:solidFill>
                <a:latin typeface="Arimo" pitchFamily="34" charset="0"/>
                <a:ea typeface="Arimo" pitchFamily="34" charset="-122"/>
                <a:cs typeface="Arimo" pitchFamily="34" charset="-120"/>
              </a:rPr>
              <a:t>The function reads employee data from the "employees.txt" file, line by line.</a:t>
            </a:r>
            <a:endParaRPr lang="en-US" sz="1850" dirty="0"/>
          </a:p>
        </p:txBody>
      </p:sp>
      <p:pic>
        <p:nvPicPr>
          <p:cNvPr id="11" name="Image 3" descr="preencoded.png">    </p:cNvPr>
          <p:cNvPicPr>
            <a:picLocks noChangeAspect="1"/>
          </p:cNvPicPr>
          <p:nvPr/>
        </p:nvPicPr>
        <p:blipFill>
          <a:blip r:embed="rId4"/>
          <a:stretch>
            <a:fillRect/>
          </a:stretch>
        </p:blipFill>
        <p:spPr>
          <a:xfrm>
            <a:off x="827008" y="5481995"/>
            <a:ext cx="1181576" cy="2095976"/>
          </a:xfrm>
          <a:prstGeom prst="rect">
            <a:avLst/>
          </a:prstGeom>
        </p:spPr>
      </p:pic>
      <p:sp>
        <p:nvSpPr>
          <p:cNvPr id="12" name="Text 6"/>
          <p:cNvSpPr/>
          <p:nvPr/>
        </p:nvSpPr>
        <p:spPr>
          <a:xfrm>
            <a:off x="2363033" y="5718215"/>
            <a:ext cx="2780109" cy="347424"/>
          </a:xfrm>
          <a:prstGeom prst="rect">
            <a:avLst/>
          </a:prstGeom>
          <a:noFill/>
          <a:ln/>
        </p:spPr>
        <p:txBody>
          <a:bodyPr wrap="none" lIns="0" tIns="0" rIns="0" bIns="0" rtlCol="0" anchor="t"/>
          <a:lstStyle/>
          <a:p>
            <a:pPr algn="l" indent="0" marL="0">
              <a:lnSpc>
                <a:spcPts val="2700"/>
              </a:lnSpc>
              <a:buNone/>
            </a:pPr>
            <a:r>
              <a:rPr lang="en-US" sz="2150" b="1" dirty="0">
                <a:solidFill>
                  <a:srgbClr val="D9E1FF"/>
                </a:solidFill>
                <a:latin typeface="Syne Bold" pitchFamily="34" charset="0"/>
                <a:ea typeface="Syne Bold" pitchFamily="34" charset="-122"/>
                <a:cs typeface="Syne Bold" pitchFamily="34" charset="-120"/>
              </a:rPr>
              <a:t>Record Update</a:t>
            </a:r>
            <a:endParaRPr lang="en-US" sz="2150" dirty="0"/>
          </a:p>
        </p:txBody>
      </p:sp>
      <p:sp>
        <p:nvSpPr>
          <p:cNvPr id="13" name="Text 7"/>
          <p:cNvSpPr/>
          <p:nvPr/>
        </p:nvSpPr>
        <p:spPr>
          <a:xfrm>
            <a:off x="2363033" y="6207323"/>
            <a:ext cx="11440358" cy="1134427"/>
          </a:xfrm>
          <a:prstGeom prst="rect">
            <a:avLst/>
          </a:prstGeom>
          <a:noFill/>
          <a:ln/>
        </p:spPr>
        <p:txBody>
          <a:bodyPr wrap="square" lIns="0" tIns="0" rIns="0" bIns="0" rtlCol="0" anchor="t"/>
          <a:lstStyle/>
          <a:p>
            <a:pPr algn="l" indent="0" marL="0">
              <a:lnSpc>
                <a:spcPts val="2950"/>
              </a:lnSpc>
              <a:buNone/>
            </a:pPr>
            <a:r>
              <a:rPr lang="en-US" sz="1850" dirty="0">
                <a:solidFill>
                  <a:srgbClr val="D9E1FF"/>
                </a:solidFill>
                <a:latin typeface="Arimo" pitchFamily="34" charset="0"/>
                <a:ea typeface="Arimo" pitchFamily="34" charset="-122"/>
                <a:cs typeface="Arimo" pitchFamily="34" charset="-120"/>
              </a:rPr>
              <a:t>If a match is found, the function updates the employee record with the new details and writes it to a temporary file. The original file is then deleted, and the temporary file is renamed to "employees.txt", effectively updating the employee record.</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3762732"/>
            <a:ext cx="5632490" cy="704017"/>
          </a:xfrm>
          <a:prstGeom prst="rect">
            <a:avLst/>
          </a:prstGeom>
          <a:noFill/>
          <a:ln/>
        </p:spPr>
        <p:txBody>
          <a:bodyPr wrap="none" lIns="0" tIns="0" rIns="0" bIns="0" rtlCol="0" anchor="t"/>
          <a:lstStyle/>
          <a:p>
            <a:pPr indent="0" marL="0">
              <a:lnSpc>
                <a:spcPts val="5500"/>
              </a:lnSpc>
              <a:buNone/>
            </a:pPr>
            <a:r>
              <a:rPr lang="en-US" sz="4400" b="1" dirty="0">
                <a:solidFill>
                  <a:srgbClr val="D9E1FF"/>
                </a:solidFill>
                <a:latin typeface="Syne Bold" pitchFamily="34" charset="0"/>
                <a:ea typeface="Syne Bold" pitchFamily="34" charset="-122"/>
                <a:cs typeface="Syne Bold" pitchFamily="34" charset="-120"/>
              </a:rPr>
              <a:t>                         END</a:t>
            </a:r>
            <a:endParaRPr lang="en-US" sz="4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2025-01-26T18:38:30Z</dcterms:created>
  <dcterms:modified xsi:type="dcterms:W3CDTF">2025-01-26T18:38:30Z</dcterms:modified>
</cp:coreProperties>
</file>